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IBM Plex Sans SemiBold" charset="0"/>
      <p:regular r:id="rId22"/>
      <p:bold r:id="rId23"/>
      <p:italic r:id="rId24"/>
      <p:boldItalic r:id="rId25"/>
    </p:embeddedFont>
    <p:embeddedFont>
      <p:font typeface="IBM Plex Sans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844">
          <p15:clr>
            <a:srgbClr val="A4A3A4"/>
          </p15:clr>
        </p15:guide>
        <p15:guide id="2" pos="340">
          <p15:clr>
            <a:srgbClr val="9AA0A6"/>
          </p15:clr>
        </p15:guide>
        <p15:guide id="3" orient="horz" pos="227">
          <p15:clr>
            <a:srgbClr val="9AA0A6"/>
          </p15:clr>
        </p15:guide>
        <p15:guide id="4" pos="1428">
          <p15:clr>
            <a:srgbClr val="9AA0A6"/>
          </p15:clr>
        </p15:guide>
        <p15:guide id="5" pos="2767">
          <p15:clr>
            <a:srgbClr val="9AA0A6"/>
          </p15:clr>
        </p15:guide>
        <p15:guide id="6" pos="4093">
          <p15:clr>
            <a:srgbClr val="9AA0A6"/>
          </p15:clr>
        </p15:guide>
        <p15:guide id="7" pos="4320">
          <p15:clr>
            <a:srgbClr val="9AA0A6"/>
          </p15:clr>
        </p15:guide>
        <p15:guide id="8" pos="5420">
          <p15:clr>
            <a:srgbClr val="9AA0A6"/>
          </p15:clr>
        </p15:guide>
        <p15:guide id="9" orient="horz" pos="1659">
          <p15:clr>
            <a:srgbClr val="9AA0A6"/>
          </p15:clr>
        </p15:guide>
        <p15:guide id="10" orient="horz" pos="2494">
          <p15:clr>
            <a:srgbClr val="9AA0A6"/>
          </p15:clr>
        </p15:guide>
        <p15:guide id="11" orient="horz" pos="2948">
          <p15:clr>
            <a:srgbClr val="9AA0A6"/>
          </p15:clr>
        </p15:guide>
        <p15:guide id="12" orient="horz" pos="227">
          <p15:clr>
            <a:srgbClr val="9AA0A6"/>
          </p15:clr>
        </p15:guide>
        <p15:guide id="13" orient="horz" pos="2268">
          <p15:clr>
            <a:srgbClr val="9AA0A6"/>
          </p15:clr>
        </p15:guide>
        <p15:guide id="14" orient="horz" pos="907">
          <p15:clr>
            <a:srgbClr val="9AA0A6"/>
          </p15:clr>
        </p15:guide>
        <p15:guide id="15" pos="1667">
          <p15:clr>
            <a:srgbClr val="9AA0A6"/>
          </p15:clr>
        </p15:guide>
        <p15:guide id="16" orient="horz" pos="1120">
          <p15:clr>
            <a:srgbClr val="9AA0A6"/>
          </p15:clr>
        </p15:guide>
        <p15:guide id="17" orient="horz" pos="1814">
          <p15:clr>
            <a:srgbClr val="9AA0A6"/>
          </p15:clr>
        </p15:guide>
        <p15:guide id="18" orient="horz" pos="453">
          <p15:clr>
            <a:srgbClr val="9AA0A6"/>
          </p15:clr>
        </p15:guide>
        <p15:guide id="19" pos="754">
          <p15:clr>
            <a:srgbClr val="9AA0A6"/>
          </p15:clr>
        </p15:guide>
        <p15:guide id="20" orient="horz" pos="1426">
          <p15:clr>
            <a:srgbClr val="9AA0A6"/>
          </p15:clr>
        </p15:guide>
        <p15:guide id="21" pos="2880">
          <p15:clr>
            <a:srgbClr val="9AA0A6"/>
          </p15:clr>
        </p15:guide>
        <p15:guide id="22" pos="1070">
          <p15:clr>
            <a:srgbClr val="9AA0A6"/>
          </p15:clr>
        </p15:guide>
        <p15:guide id="23" orient="horz" pos="2120">
          <p15:clr>
            <a:srgbClr val="9AA0A6"/>
          </p15:clr>
        </p15:guide>
        <p15:guide id="24" pos="438">
          <p15:clr>
            <a:srgbClr val="9AA0A6"/>
          </p15:clr>
        </p15:guide>
        <p15:guide id="25" orient="horz" pos="1020">
          <p15:clr>
            <a:srgbClr val="9AA0A6"/>
          </p15:clr>
        </p15:guide>
        <p15:guide id="26" pos="2636">
          <p15:clr>
            <a:srgbClr val="9AA0A6"/>
          </p15:clr>
        </p15:guide>
        <p15:guide id="27" pos="3240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janRwmi8S62KFAmMnaydg6Rqmf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516" y="18"/>
      </p:cViewPr>
      <p:guideLst>
        <p:guide orient="horz" pos="227"/>
        <p:guide orient="horz" pos="1659"/>
        <p:guide orient="horz" pos="2494"/>
        <p:guide orient="horz" pos="2948"/>
        <p:guide orient="horz" pos="2268"/>
        <p:guide orient="horz" pos="907"/>
        <p:guide orient="horz" pos="1120"/>
        <p:guide orient="horz" pos="1814"/>
        <p:guide orient="horz" pos="453"/>
        <p:guide orient="horz" pos="1426"/>
        <p:guide orient="horz" pos="2120"/>
        <p:guide orient="horz" pos="1020"/>
        <p:guide pos="3844"/>
        <p:guide pos="340"/>
        <p:guide pos="1428"/>
        <p:guide pos="2767"/>
        <p:guide pos="4093"/>
        <p:guide pos="4320"/>
        <p:guide pos="5420"/>
        <p:guide pos="1667"/>
        <p:guide pos="754"/>
        <p:guide pos="2880"/>
        <p:guide pos="1070"/>
        <p:guide pos="438"/>
        <p:guide pos="2636"/>
        <p:guide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972791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3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6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 flipH="1">
            <a:off x="4913778" y="304800"/>
            <a:ext cx="42302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СПОЛЬЗУЙ МЕНЯ">
  <p:cSld name="1_Title slide 5_2_1_6_1_1">
    <p:bg>
      <p:bgPr>
        <a:solidFill>
          <a:schemeClr val="dk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екоративный 1">
  <p:cSld name="1_Title slide 5_2_1_6_1_5"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 1 2">
  <p:cSld name="1_Title slide 5_2_1_6_1_6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бивка">
  <p:cSld name="CUSTOM_2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40"/>
          <p:cNvSpPr txBox="1">
            <a:spLocks noGrp="1"/>
          </p:cNvSpPr>
          <p:nvPr>
            <p:ph type="title"/>
          </p:nvPr>
        </p:nvSpPr>
        <p:spPr>
          <a:xfrm>
            <a:off x="540000" y="1607400"/>
            <a:ext cx="8064000" cy="19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77" name="Google Shape;7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1">
  <p:cSld name="1_Title slide 5_2_1_6_1_1_1"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4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4" name="Google Shape;1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7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83" name="Google Shape;83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43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3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88" name="Google Shape;88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1" name="Google Shape;91;p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2" name="Google Shape;92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 2 1">
  <p:cSld name="1_Title slide 5_2_1_6_2_1_1">
    <p:bg>
      <p:bgPr>
        <a:solidFill>
          <a:schemeClr val="dk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800003">
            <a:off x="-233103" y="2336291"/>
            <a:ext cx="3723205" cy="376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 1 1">
  <p:cSld name="1_Title slide 5_2_1_6_1_4">
    <p:bg>
      <p:bgPr>
        <a:solidFill>
          <a:schemeClr val="dk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тбивка">
  <p:cSld name="1_Title slide 5_2_1_6_2_1_2">
    <p:bg>
      <p:bgPr>
        <a:solidFill>
          <a:schemeClr val="dk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94400"/>
            <a:ext cx="3111698" cy="34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31950" y="0"/>
            <a:ext cx="3612076" cy="439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Титульник">
  <p:cSld name="TITLE_1_2_1">
    <p:bg>
      <p:bgPr>
        <a:solidFill>
          <a:schemeClr val="dk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0" name="Google Shape;110;p48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1" name="Google Shape;11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 1">
  <p:cSld name="1_Title slide 5_2_1_6_1_3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| Текст (02)">
  <p:cSld name="2_Только заголовок_1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50"/>
          <p:cNvPicPr preferRelativeResize="0"/>
          <p:nvPr/>
        </p:nvPicPr>
        <p:blipFill rotWithShape="1">
          <a:blip r:embed="rId3">
            <a:alphaModFix amt="36000"/>
          </a:blip>
          <a:srcRect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0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50"/>
          <p:cNvSpPr txBox="1">
            <a:spLocks noGrp="1"/>
          </p:cNvSpPr>
          <p:nvPr>
            <p:ph type="body" idx="1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365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22" name="Google Shape;122;p50"/>
          <p:cNvSpPr txBox="1">
            <a:spLocks noGrp="1"/>
          </p:cNvSpPr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sz="3300" b="1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— Текст (01)">
  <p:cSld name="2_Только заголовок_1_2_1_2"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1"/>
          <p:cNvSpPr txBox="1">
            <a:spLocks noGrp="1"/>
          </p:cNvSpPr>
          <p:nvPr>
            <p:ph type="body" idx="1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365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25" name="Google Shape;125;p51"/>
          <p:cNvSpPr txBox="1">
            <a:spLocks noGrp="1"/>
          </p:cNvSpPr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sz="3300" b="1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1"/>
            </a:lvl9pPr>
          </a:lstStyle>
          <a:p>
            <a:endParaRPr/>
          </a:p>
        </p:txBody>
      </p:sp>
      <p:pic>
        <p:nvPicPr>
          <p:cNvPr id="126" name="Google Shape;126;p51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8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9" name="Google Shape;12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9.jp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9.jp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5.pn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15.png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5.png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9.jp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9.jp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0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5.pn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"/>
          <p:cNvPicPr preferRelativeResize="0"/>
          <p:nvPr/>
        </p:nvPicPr>
        <p:blipFill rotWithShape="1">
          <a:blip r:embed="rId4">
            <a:alphaModFix/>
          </a:blip>
          <a:srcRect l="66733" t="70104"/>
          <a:stretch/>
        </p:blipFill>
        <p:spPr>
          <a:xfrm>
            <a:off x="7960225" y="4495000"/>
            <a:ext cx="1183775" cy="64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"/>
          <p:cNvPicPr preferRelativeResize="0"/>
          <p:nvPr/>
        </p:nvPicPr>
        <p:blipFill rotWithShape="1">
          <a:blip r:embed="rId5">
            <a:alphaModFix/>
          </a:blip>
          <a:srcRect l="33404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"/>
          <p:cNvSpPr txBox="1">
            <a:spLocks noGrp="1"/>
          </p:cNvSpPr>
          <p:nvPr>
            <p:ph type="ctrTitle" idx="4294967295"/>
          </p:nvPr>
        </p:nvSpPr>
        <p:spPr>
          <a:xfrm>
            <a:off x="540008" y="1196363"/>
            <a:ext cx="85206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" sz="44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с </a:t>
            </a:r>
            <a:endParaRPr sz="44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" sz="44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документацией</a:t>
            </a:r>
            <a:endParaRPr sz="44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12"/>
          <p:cNvPicPr preferRelativeResize="0"/>
          <p:nvPr/>
        </p:nvPicPr>
        <p:blipFill rotWithShape="1">
          <a:blip r:embed="rId4">
            <a:alphaModFix amt="71000"/>
          </a:blip>
          <a:srcRect b="14015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2"/>
          <p:cNvPicPr preferRelativeResize="0"/>
          <p:nvPr/>
        </p:nvPicPr>
        <p:blipFill rotWithShape="1">
          <a:blip r:embed="rId5">
            <a:alphaModFix/>
          </a:blip>
          <a:srcRect l="38362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2"/>
          <p:cNvPicPr preferRelativeResize="0"/>
          <p:nvPr/>
        </p:nvPicPr>
        <p:blipFill rotWithShape="1">
          <a:blip r:embed="rId6">
            <a:alphaModFix/>
          </a:blip>
          <a:srcRect l="80992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2"/>
          <p:cNvSpPr txBox="1"/>
          <p:nvPr/>
        </p:nvSpPr>
        <p:spPr>
          <a:xfrm>
            <a:off x="540000" y="360000"/>
            <a:ext cx="7059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3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Атрибуты требований</a:t>
            </a:r>
            <a:endParaRPr sz="30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6" name="Google Shape;226;p12"/>
          <p:cNvSpPr txBox="1"/>
          <p:nvPr/>
        </p:nvSpPr>
        <p:spPr>
          <a:xfrm>
            <a:off x="540000" y="1356075"/>
            <a:ext cx="7447500" cy="3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0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 b="1" i="0" u="none" strike="noStrike" cap="none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Полнота</a:t>
            </a: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800" b="0" i="0" u="none" strike="noStrike" cap="none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- есть вся необходимая информация</a:t>
            </a:r>
            <a:endParaRPr sz="1800" b="0" i="0" u="none" strike="noStrike" cap="none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0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 b="1" i="0" u="none" strike="noStrike" cap="none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Однозначность</a:t>
            </a: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800" b="0" i="0" u="none" strike="noStrike" cap="none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- у каждого требования недвусмысленные формулировка</a:t>
            </a:r>
            <a:endParaRPr sz="1800" b="0" i="0" u="none" strike="noStrike" cap="none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0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 b="1" i="0" u="none" strike="noStrike" cap="none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Непротиворечивость</a:t>
            </a: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800" b="0" i="0" u="none" strike="noStrike" cap="none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- требования не противоречат друг другу и сами себе</a:t>
            </a:r>
            <a:endParaRPr sz="1800" b="0" i="0" u="none" strike="noStrike" cap="none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0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 b="1" i="0" u="none" strike="noStrike" cap="none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Модифицируемость</a:t>
            </a: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800" b="0" i="0" u="none" strike="noStrike" cap="none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- в требование можно внести изменение</a:t>
            </a:r>
            <a:endParaRPr sz="1800" b="0" i="0" u="none" strike="noStrike" cap="none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0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 b="1" i="0" u="none" strike="noStrike" cap="none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Осуществимость</a:t>
            </a: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800" b="0" i="0" u="none" strike="noStrike" cap="none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- требование должно быть физически реализуемым</a:t>
            </a:r>
            <a:endParaRPr sz="1800" b="0" i="0" u="none" strike="noStrike" cap="none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0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 b="1" i="0" u="none" strike="noStrike" cap="none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Проверяемость</a:t>
            </a: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800" b="0" i="0" u="none" strike="noStrike" cap="none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- должна быть возможность проверки реализации требования</a:t>
            </a:r>
            <a:endParaRPr sz="1800" b="0" i="0" u="none" strike="noStrike" cap="none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3"/>
          <p:cNvPicPr preferRelativeResize="0"/>
          <p:nvPr/>
        </p:nvPicPr>
        <p:blipFill rotWithShape="1">
          <a:blip r:embed="rId4">
            <a:alphaModFix/>
          </a:blip>
          <a:srcRect l="77868" t="83330" r="11678"/>
          <a:stretch/>
        </p:blipFill>
        <p:spPr>
          <a:xfrm>
            <a:off x="8186371" y="4287698"/>
            <a:ext cx="955351" cy="85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3"/>
          <p:cNvPicPr preferRelativeResize="0"/>
          <p:nvPr/>
        </p:nvPicPr>
        <p:blipFill rotWithShape="1">
          <a:blip r:embed="rId5">
            <a:alphaModFix/>
          </a:blip>
          <a:srcRect l="77495" t="65419"/>
          <a:stretch/>
        </p:blipFill>
        <p:spPr>
          <a:xfrm>
            <a:off x="7079877" y="3364876"/>
            <a:ext cx="2057825" cy="17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3"/>
          <p:cNvPicPr preferRelativeResize="0"/>
          <p:nvPr/>
        </p:nvPicPr>
        <p:blipFill rotWithShape="1">
          <a:blip r:embed="rId6">
            <a:alphaModFix amt="71000"/>
          </a:blip>
          <a:srcRect/>
          <a:stretch/>
        </p:blipFill>
        <p:spPr>
          <a:xfrm>
            <a:off x="7157325" y="-177825"/>
            <a:ext cx="6000123" cy="549913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3"/>
          <p:cNvSpPr txBox="1"/>
          <p:nvPr/>
        </p:nvSpPr>
        <p:spPr>
          <a:xfrm>
            <a:off x="400550" y="416950"/>
            <a:ext cx="4060200" cy="4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Неполнота</a:t>
            </a:r>
            <a:r>
              <a:rPr lang="ru" sz="1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требования. Пример:</a:t>
            </a:r>
            <a:endParaRPr sz="18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регистрации пользователь указывает дату рождения</a:t>
            </a:r>
            <a:endParaRPr sz="18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дата рождения указана, то возраст прописывается в анкете</a:t>
            </a:r>
            <a:endParaRPr sz="18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0" i="0" u="none" strike="noStrike" cap="none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А если дата не указана? Поле «Возраст» — пустое?</a:t>
            </a:r>
            <a:endParaRPr sz="1800" b="0" i="0" u="none" strike="noStrike" cap="none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Или не отображается вообще?</a:t>
            </a:r>
            <a:endParaRPr sz="1800" b="0" i="0" u="none" strike="noStrike" cap="none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3"/>
          <p:cNvSpPr txBox="1"/>
          <p:nvPr/>
        </p:nvSpPr>
        <p:spPr>
          <a:xfrm>
            <a:off x="4685975" y="416950"/>
            <a:ext cx="4060200" cy="4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Непротиворечивость</a:t>
            </a:r>
            <a:r>
              <a:rPr lang="ru" sz="1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endParaRPr sz="18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Пример:</a:t>
            </a:r>
            <a:endParaRPr sz="18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Отчёт о продажах формируется за 5 секунд</a:t>
            </a:r>
            <a:endParaRPr sz="18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…</a:t>
            </a:r>
            <a:endParaRPr sz="18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Формирование отчёта о продажах занимает около 15 минут</a:t>
            </a:r>
            <a:endParaRPr sz="18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Какое требование считать верным?</a:t>
            </a:r>
            <a:endParaRPr sz="1800" b="0" i="0" u="none" strike="noStrike" cap="none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1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6398" y="3925448"/>
            <a:ext cx="1208250" cy="11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"/>
          <p:cNvSpPr txBox="1"/>
          <p:nvPr/>
        </p:nvSpPr>
        <p:spPr>
          <a:xfrm>
            <a:off x="622100" y="1835375"/>
            <a:ext cx="8064000" cy="16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 i="0" u="none" strike="noStrike" cap="none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Название</a:t>
            </a: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Требование No1 — неполное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 i="0" u="none" strike="noStrike" cap="none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</a:t>
            </a: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В требовании непонятно, как именно себя ведет система, если дата не указана - поле "Возраст" будет пустым или будет скрыто из анкеты?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2" name="Google Shape;242;p14"/>
          <p:cNvSpPr txBox="1"/>
          <p:nvPr/>
        </p:nvSpPr>
        <p:spPr>
          <a:xfrm>
            <a:off x="540000" y="360000"/>
            <a:ext cx="4745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3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Баг на требования</a:t>
            </a:r>
            <a:endParaRPr sz="30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3000" b="1" i="0" u="none" strike="noStrike" cap="none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</a:t>
            </a:r>
            <a:endParaRPr sz="3000" b="1" i="0" u="none" strike="noStrike" cap="none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43" name="Google Shape;243;p14"/>
          <p:cNvPicPr preferRelativeResize="0"/>
          <p:nvPr/>
        </p:nvPicPr>
        <p:blipFill rotWithShape="1">
          <a:blip r:embed="rId4">
            <a:alphaModFix/>
          </a:blip>
          <a:srcRect l="80992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25378" y="3174573"/>
            <a:ext cx="1931425" cy="157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5"/>
          <p:cNvPicPr preferRelativeResize="0"/>
          <p:nvPr/>
        </p:nvPicPr>
        <p:blipFill rotWithShape="1">
          <a:blip r:embed="rId4">
            <a:alphaModFix/>
          </a:blip>
          <a:srcRect l="33404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5"/>
          <p:cNvPicPr preferRelativeResize="0"/>
          <p:nvPr/>
        </p:nvPicPr>
        <p:blipFill rotWithShape="1">
          <a:blip r:embed="rId4">
            <a:alphaModFix/>
          </a:blip>
          <a:srcRect l="56318"/>
          <a:stretch/>
        </p:blipFill>
        <p:spPr>
          <a:xfrm>
            <a:off x="5143501" y="0"/>
            <a:ext cx="39941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40701" y="1089550"/>
            <a:ext cx="3588982" cy="350136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5"/>
          <p:cNvSpPr txBox="1">
            <a:spLocks noGrp="1"/>
          </p:cNvSpPr>
          <p:nvPr>
            <p:ph type="title" idx="4294967295"/>
          </p:nvPr>
        </p:nvSpPr>
        <p:spPr>
          <a:xfrm>
            <a:off x="558600" y="1271900"/>
            <a:ext cx="8026800" cy="11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3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Кем составляются </a:t>
            </a:r>
            <a:endParaRPr sz="36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3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технические задания</a:t>
            </a:r>
            <a:endParaRPr sz="36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53" name="Google Shape;253;p15"/>
          <p:cNvPicPr preferRelativeResize="0"/>
          <p:nvPr/>
        </p:nvPicPr>
        <p:blipFill rotWithShape="1">
          <a:blip r:embed="rId6">
            <a:alphaModFix/>
          </a:blip>
          <a:srcRect l="38362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5"/>
          <p:cNvPicPr preferRelativeResize="0"/>
          <p:nvPr/>
        </p:nvPicPr>
        <p:blipFill rotWithShape="1">
          <a:blip r:embed="rId7">
            <a:alphaModFix/>
          </a:blip>
          <a:srcRect l="10989" t="-16039" r="10009" b="-16515"/>
          <a:stretch/>
        </p:blipFill>
        <p:spPr>
          <a:xfrm>
            <a:off x="5750100" y="1383125"/>
            <a:ext cx="2835300" cy="2755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6"/>
          <p:cNvPicPr preferRelativeResize="0"/>
          <p:nvPr/>
        </p:nvPicPr>
        <p:blipFill rotWithShape="1">
          <a:blip r:embed="rId4">
            <a:alphaModFix amt="71000"/>
          </a:blip>
          <a:srcRect b="14015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6"/>
          <p:cNvPicPr preferRelativeResize="0"/>
          <p:nvPr/>
        </p:nvPicPr>
        <p:blipFill rotWithShape="1">
          <a:blip r:embed="rId5">
            <a:alphaModFix/>
          </a:blip>
          <a:srcRect l="38362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6"/>
          <p:cNvPicPr preferRelativeResize="0"/>
          <p:nvPr/>
        </p:nvPicPr>
        <p:blipFill rotWithShape="1">
          <a:blip r:embed="rId6">
            <a:alphaModFix/>
          </a:blip>
          <a:srcRect l="80992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6"/>
          <p:cNvSpPr txBox="1"/>
          <p:nvPr/>
        </p:nvSpPr>
        <p:spPr>
          <a:xfrm>
            <a:off x="540000" y="360000"/>
            <a:ext cx="7059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3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Кто составляет требования? </a:t>
            </a:r>
            <a:endParaRPr sz="30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3" name="Google Shape;263;p16"/>
          <p:cNvSpPr txBox="1"/>
          <p:nvPr/>
        </p:nvSpPr>
        <p:spPr>
          <a:xfrm>
            <a:off x="540000" y="1620000"/>
            <a:ext cx="81651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продакт-менеджер или бизнес-аналитик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заказчик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технический писатель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64" name="Google Shape;264;p1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24374" y="2192888"/>
            <a:ext cx="3984425" cy="185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17"/>
          <p:cNvPicPr preferRelativeResize="0"/>
          <p:nvPr/>
        </p:nvPicPr>
        <p:blipFill rotWithShape="1">
          <a:blip r:embed="rId4">
            <a:alphaModFix/>
          </a:blip>
          <a:srcRect l="38362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7"/>
          <p:cNvPicPr preferRelativeResize="0"/>
          <p:nvPr/>
        </p:nvPicPr>
        <p:blipFill rotWithShape="1">
          <a:blip r:embed="rId5">
            <a:alphaModFix/>
          </a:blip>
          <a:srcRect l="33404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7"/>
          <p:cNvSpPr txBox="1"/>
          <p:nvPr/>
        </p:nvSpPr>
        <p:spPr>
          <a:xfrm>
            <a:off x="-1793475" y="1312600"/>
            <a:ext cx="74691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" sz="44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Практика</a:t>
            </a:r>
            <a:endParaRPr sz="4400" b="1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72" name="Google Shape;272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43500" y="1614912"/>
            <a:ext cx="2035001" cy="253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8"/>
          <p:cNvPicPr preferRelativeResize="0"/>
          <p:nvPr/>
        </p:nvPicPr>
        <p:blipFill rotWithShape="1">
          <a:blip r:embed="rId4">
            <a:alphaModFix/>
          </a:blip>
          <a:srcRect l="38362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8"/>
          <p:cNvPicPr preferRelativeResize="0"/>
          <p:nvPr/>
        </p:nvPicPr>
        <p:blipFill rotWithShape="1">
          <a:blip r:embed="rId5">
            <a:alphaModFix/>
          </a:blip>
          <a:srcRect l="33404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8"/>
          <p:cNvSpPr txBox="1"/>
          <p:nvPr/>
        </p:nvSpPr>
        <p:spPr>
          <a:xfrm>
            <a:off x="540000" y="1019150"/>
            <a:ext cx="7956300" cy="20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 b="1" i="0" u="none" strike="noStrike" cap="none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Раздел Меню на сегодня</a:t>
            </a:r>
            <a:endParaRPr sz="1600" b="1" i="0" u="none" strike="noStrike" cap="none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разделе отображаются карточки категорий меню. При наведении курсора на карточку товара, карточка выделяется среди остальных карточек, текст описания категории подсвечивается. Максимальное количество звезд (оценок) категорий 5, минимальное 1.</a:t>
            </a:r>
            <a:endParaRPr sz="16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80" name="Google Shape;280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27875" y="2595113"/>
            <a:ext cx="573405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19"/>
          <p:cNvPicPr preferRelativeResize="0"/>
          <p:nvPr/>
        </p:nvPicPr>
        <p:blipFill rotWithShape="1">
          <a:blip r:embed="rId4">
            <a:alphaModFix/>
          </a:blip>
          <a:srcRect l="38362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9"/>
          <p:cNvPicPr preferRelativeResize="0"/>
          <p:nvPr/>
        </p:nvPicPr>
        <p:blipFill rotWithShape="1">
          <a:blip r:embed="rId5">
            <a:alphaModFix/>
          </a:blip>
          <a:srcRect l="33404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9"/>
          <p:cNvSpPr txBox="1"/>
          <p:nvPr/>
        </p:nvSpPr>
        <p:spPr>
          <a:xfrm>
            <a:off x="540000" y="1019150"/>
            <a:ext cx="7956300" cy="18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1" i="0" u="none" strike="noStrike" cap="none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Корзина в главном меню</a:t>
            </a:r>
            <a:endParaRPr sz="1600" b="1" i="0" u="none" strike="noStrike" cap="none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главном меню есть значок корзины. При клике на корзину пользователь видит выпадающий список, в котором перечислены добавленные в корзину товары, указана стоимость заказа и отображается кнопка “Заказать”.</a:t>
            </a:r>
            <a:endParaRPr sz="16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88" name="Google Shape;288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46000" y="3486988"/>
            <a:ext cx="57340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0"/>
          <p:cNvPicPr preferRelativeResize="0"/>
          <p:nvPr/>
        </p:nvPicPr>
        <p:blipFill rotWithShape="1">
          <a:blip r:embed="rId4">
            <a:alphaModFix/>
          </a:blip>
          <a:srcRect l="38362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0"/>
          <p:cNvPicPr preferRelativeResize="0"/>
          <p:nvPr/>
        </p:nvPicPr>
        <p:blipFill rotWithShape="1">
          <a:blip r:embed="rId5">
            <a:alphaModFix/>
          </a:blip>
          <a:srcRect l="33404"/>
          <a:stretch/>
        </p:blipFill>
        <p:spPr>
          <a:xfrm>
            <a:off x="3057784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0"/>
          <p:cNvSpPr txBox="1"/>
          <p:nvPr/>
        </p:nvSpPr>
        <p:spPr>
          <a:xfrm>
            <a:off x="203150" y="360000"/>
            <a:ext cx="2609700" cy="20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b="0" i="0" u="none" strike="noStrike" cap="none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Раздел содержит табы:</a:t>
            </a:r>
            <a:endParaRPr sz="1400" b="0" i="0" u="none" strike="noStrike" cap="none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ru"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ФАСТФУД</a:t>
            </a:r>
            <a:endParaRPr sz="14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ru"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ПИЦЦА</a:t>
            </a:r>
            <a:endParaRPr sz="14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ru"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СНЕКИ</a:t>
            </a:r>
            <a:endParaRPr sz="14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ru"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НАПИТКИ</a:t>
            </a:r>
            <a:endParaRPr sz="14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Каждый из выбранных табов выделен желтой чертой сверху.</a:t>
            </a:r>
            <a:endParaRPr sz="14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6" name="Google Shape;296;p20"/>
          <p:cNvSpPr txBox="1"/>
          <p:nvPr/>
        </p:nvSpPr>
        <p:spPr>
          <a:xfrm>
            <a:off x="4184575" y="2366075"/>
            <a:ext cx="4479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переходе между табами, над выбранным табом отображается красный дивайдер.</a:t>
            </a:r>
            <a:endParaRPr sz="14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297" name="Google Shape;297;p20"/>
          <p:cNvGrpSpPr/>
          <p:nvPr/>
        </p:nvGrpSpPr>
        <p:grpSpPr>
          <a:xfrm>
            <a:off x="2842000" y="1959525"/>
            <a:ext cx="946850" cy="400200"/>
            <a:chOff x="2894925" y="1028700"/>
            <a:chExt cx="946850" cy="400200"/>
          </a:xfrm>
        </p:grpSpPr>
        <p:sp>
          <p:nvSpPr>
            <p:cNvPr id="298" name="Google Shape;298;p20"/>
            <p:cNvSpPr txBox="1"/>
            <p:nvPr/>
          </p:nvSpPr>
          <p:spPr>
            <a:xfrm>
              <a:off x="2894925" y="1028700"/>
              <a:ext cx="49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B00"/>
                </a:buClr>
                <a:buSzPts val="1400"/>
                <a:buFont typeface="Arial"/>
                <a:buChar char="●"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0"/>
            <p:cNvSpPr txBox="1"/>
            <p:nvPr/>
          </p:nvSpPr>
          <p:spPr>
            <a:xfrm>
              <a:off x="3141600" y="1028700"/>
              <a:ext cx="49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B00"/>
                </a:buClr>
                <a:buSzPts val="1400"/>
                <a:buFont typeface="Arial"/>
                <a:buChar char="●"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0"/>
            <p:cNvSpPr txBox="1"/>
            <p:nvPr/>
          </p:nvSpPr>
          <p:spPr>
            <a:xfrm>
              <a:off x="3350075" y="1028700"/>
              <a:ext cx="49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B00"/>
                </a:buClr>
                <a:buSzPts val="1400"/>
                <a:buFont typeface="Arial"/>
                <a:buChar char="●"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1" name="Google Shape;301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37200" y="3486300"/>
            <a:ext cx="573405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0"/>
          <p:cNvSpPr txBox="1"/>
          <p:nvPr/>
        </p:nvSpPr>
        <p:spPr>
          <a:xfrm>
            <a:off x="4770775" y="4415225"/>
            <a:ext cx="353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* дивайдер - разделительная линия</a:t>
            </a:r>
            <a:endParaRPr sz="1400" b="0" i="0" u="none" strike="noStrike" cap="none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"/>
          <p:cNvSpPr txBox="1"/>
          <p:nvPr/>
        </p:nvSpPr>
        <p:spPr>
          <a:xfrm>
            <a:off x="1065125" y="3787075"/>
            <a:ext cx="7018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0" i="0" u="none" strike="noStrike" cap="none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забудьте написать достижения, трудности и пожелания в комментариях к уроку:)</a:t>
            </a:r>
            <a:endParaRPr sz="1600" b="0" i="0" u="none" strike="noStrike" cap="none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3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будет на уроке</a:t>
            </a:r>
            <a:endParaRPr sz="18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540000" y="1129800"/>
            <a:ext cx="6810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техническое задание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работать с техническим заданием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Кем составляются технические задания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3" name="Google Shape;143;p4"/>
          <p:cNvPicPr preferRelativeResize="0"/>
          <p:nvPr/>
        </p:nvPicPr>
        <p:blipFill rotWithShape="1">
          <a:blip r:embed="rId4">
            <a:alphaModFix/>
          </a:blip>
          <a:srcRect l="19313" t="85981" r="57827"/>
          <a:stretch/>
        </p:blipFill>
        <p:spPr>
          <a:xfrm rot="10800000" flipH="1">
            <a:off x="1480650" y="4035074"/>
            <a:ext cx="2045573" cy="7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0187" y="2398301"/>
            <a:ext cx="2369976" cy="20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"/>
          <p:cNvPicPr preferRelativeResize="0"/>
          <p:nvPr/>
        </p:nvPicPr>
        <p:blipFill rotWithShape="1">
          <a:blip r:embed="rId4">
            <a:alphaModFix/>
          </a:blip>
          <a:srcRect l="19315" t="85981" r="58985"/>
          <a:stretch/>
        </p:blipFill>
        <p:spPr>
          <a:xfrm>
            <a:off x="-352225" y="4198775"/>
            <a:ext cx="1941801" cy="7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"/>
          <p:cNvPicPr preferRelativeResize="0"/>
          <p:nvPr/>
        </p:nvPicPr>
        <p:blipFill rotWithShape="1">
          <a:blip r:embed="rId6">
            <a:alphaModFix/>
          </a:blip>
          <a:srcRect l="38362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"/>
          <p:cNvPicPr preferRelativeResize="0"/>
          <p:nvPr/>
        </p:nvPicPr>
        <p:blipFill rotWithShape="1">
          <a:blip r:embed="rId7">
            <a:alphaModFix/>
          </a:blip>
          <a:srcRect l="33404"/>
          <a:stretch/>
        </p:blipFill>
        <p:spPr>
          <a:xfrm>
            <a:off x="3057784" y="0"/>
            <a:ext cx="60894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2101" y="1089550"/>
            <a:ext cx="3588982" cy="350136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/>
          <p:cNvSpPr txBox="1">
            <a:spLocks noGrp="1"/>
          </p:cNvSpPr>
          <p:nvPr>
            <p:ph type="title" idx="4294967295"/>
          </p:nvPr>
        </p:nvSpPr>
        <p:spPr>
          <a:xfrm>
            <a:off x="558600" y="1383600"/>
            <a:ext cx="80268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44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</a:t>
            </a:r>
            <a:endParaRPr sz="44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44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техническое </a:t>
            </a:r>
            <a:endParaRPr sz="44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44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</a:t>
            </a:r>
            <a:endParaRPr sz="44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4" name="Google Shape;154;p5"/>
          <p:cNvPicPr preferRelativeResize="0"/>
          <p:nvPr/>
        </p:nvPicPr>
        <p:blipFill rotWithShape="1">
          <a:blip r:embed="rId5">
            <a:alphaModFix/>
          </a:blip>
          <a:srcRect l="21518"/>
          <a:stretch/>
        </p:blipFill>
        <p:spPr>
          <a:xfrm>
            <a:off x="5450925" y="1288275"/>
            <a:ext cx="3228000" cy="2974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5" name="Google Shape;155;p5"/>
          <p:cNvPicPr preferRelativeResize="0"/>
          <p:nvPr/>
        </p:nvPicPr>
        <p:blipFill rotWithShape="1">
          <a:blip r:embed="rId6">
            <a:alphaModFix/>
          </a:blip>
          <a:srcRect l="38362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"/>
          <p:cNvPicPr preferRelativeResize="0"/>
          <p:nvPr/>
        </p:nvPicPr>
        <p:blipFill rotWithShape="1">
          <a:blip r:embed="rId7">
            <a:alphaModFix/>
          </a:blip>
          <a:srcRect l="33404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6"/>
          <p:cNvPicPr preferRelativeResize="0"/>
          <p:nvPr/>
        </p:nvPicPr>
        <p:blipFill rotWithShape="1">
          <a:blip r:embed="rId4">
            <a:alphaModFix/>
          </a:blip>
          <a:srcRect l="38362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6"/>
          <p:cNvPicPr preferRelativeResize="0"/>
          <p:nvPr/>
        </p:nvPicPr>
        <p:blipFill rotWithShape="1">
          <a:blip r:embed="rId5">
            <a:alphaModFix/>
          </a:blip>
          <a:srcRect l="33404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6"/>
          <p:cNvSpPr txBox="1"/>
          <p:nvPr/>
        </p:nvSpPr>
        <p:spPr>
          <a:xfrm>
            <a:off x="540000" y="1620000"/>
            <a:ext cx="7956300" cy="16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1" i="0" u="none" strike="noStrike" cap="none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Техническое задание</a:t>
            </a:r>
            <a:r>
              <a:rPr lang="ru" sz="16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описание </a:t>
            </a:r>
            <a:r>
              <a:rPr lang="ru" sz="16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функций</a:t>
            </a:r>
            <a:r>
              <a:rPr lang="ru" sz="16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 </a:t>
            </a:r>
            <a:r>
              <a:rPr lang="ru" sz="16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условий</a:t>
            </a:r>
            <a:r>
              <a:rPr lang="ru" sz="16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которые выполняет приложение в процессе решения задачи. Это отправная точка процесса разработки.</a:t>
            </a:r>
            <a:endParaRPr sz="16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64" name="Google Shape;164;p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95975" y="3547600"/>
            <a:ext cx="2600326" cy="1208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7"/>
          <p:cNvPicPr preferRelativeResize="0"/>
          <p:nvPr/>
        </p:nvPicPr>
        <p:blipFill rotWithShape="1">
          <a:blip r:embed="rId4">
            <a:alphaModFix/>
          </a:blip>
          <a:srcRect l="77868" t="83330" r="11678"/>
          <a:stretch/>
        </p:blipFill>
        <p:spPr>
          <a:xfrm>
            <a:off x="8186371" y="4287698"/>
            <a:ext cx="955351" cy="85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7"/>
          <p:cNvPicPr preferRelativeResize="0"/>
          <p:nvPr/>
        </p:nvPicPr>
        <p:blipFill rotWithShape="1">
          <a:blip r:embed="rId5">
            <a:alphaModFix/>
          </a:blip>
          <a:srcRect l="77495" t="65419"/>
          <a:stretch/>
        </p:blipFill>
        <p:spPr>
          <a:xfrm>
            <a:off x="7079877" y="3364876"/>
            <a:ext cx="2057825" cy="17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7"/>
          <p:cNvPicPr preferRelativeResize="0"/>
          <p:nvPr/>
        </p:nvPicPr>
        <p:blipFill rotWithShape="1">
          <a:blip r:embed="rId6">
            <a:alphaModFix amt="71000"/>
          </a:blip>
          <a:srcRect/>
          <a:stretch/>
        </p:blipFill>
        <p:spPr>
          <a:xfrm>
            <a:off x="7157325" y="-177825"/>
            <a:ext cx="6000123" cy="549913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7"/>
          <p:cNvSpPr/>
          <p:nvPr/>
        </p:nvSpPr>
        <p:spPr>
          <a:xfrm>
            <a:off x="1561100" y="2306125"/>
            <a:ext cx="2153400" cy="438000"/>
          </a:xfrm>
          <a:prstGeom prst="roundRect">
            <a:avLst>
              <a:gd name="adj" fmla="val 16667"/>
            </a:avLst>
          </a:prstGeom>
          <a:solidFill>
            <a:srgbClr val="6654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1" i="0" u="none" strike="noStrike" cap="none">
                <a:solidFill>
                  <a:srgbClr val="FFDB00"/>
                </a:solidFill>
                <a:latin typeface="Arial"/>
                <a:ea typeface="Arial"/>
                <a:cs typeface="Arial"/>
                <a:sym typeface="Arial"/>
              </a:rPr>
              <a:t>Техническое задание</a:t>
            </a:r>
            <a:endParaRPr sz="1400" b="1" i="0" u="none" strike="noStrike" cap="none">
              <a:solidFill>
                <a:srgbClr val="FFDB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4220325" y="1230700"/>
            <a:ext cx="1999200" cy="438000"/>
          </a:xfrm>
          <a:prstGeom prst="roundRect">
            <a:avLst>
              <a:gd name="adj" fmla="val 16667"/>
            </a:avLst>
          </a:prstGeom>
          <a:solidFill>
            <a:srgbClr val="6654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1" i="0" u="none" strike="noStrike" cap="none">
                <a:solidFill>
                  <a:srgbClr val="FFDB00"/>
                </a:solidFill>
                <a:latin typeface="Arial"/>
                <a:ea typeface="Arial"/>
                <a:cs typeface="Arial"/>
                <a:sym typeface="Arial"/>
              </a:rPr>
              <a:t>Функциональное</a:t>
            </a:r>
            <a:endParaRPr sz="1400" b="1" i="0" u="none" strike="noStrike" cap="none">
              <a:solidFill>
                <a:srgbClr val="FFDB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4220325" y="3192700"/>
            <a:ext cx="1999200" cy="438000"/>
          </a:xfrm>
          <a:prstGeom prst="roundRect">
            <a:avLst>
              <a:gd name="adj" fmla="val 16667"/>
            </a:avLst>
          </a:prstGeom>
          <a:solidFill>
            <a:srgbClr val="6654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1" i="0" u="none" strike="noStrike" cap="none">
                <a:solidFill>
                  <a:srgbClr val="FFDB00"/>
                </a:solidFill>
                <a:latin typeface="Arial"/>
                <a:ea typeface="Arial"/>
                <a:cs typeface="Arial"/>
                <a:sym typeface="Arial"/>
              </a:rPr>
              <a:t>Нефункциональное</a:t>
            </a:r>
            <a:endParaRPr sz="1400" b="1" i="0" u="none" strike="noStrike" cap="none">
              <a:solidFill>
                <a:srgbClr val="FFDB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" name="Google Shape;175;p7"/>
          <p:cNvCxnSpPr>
            <a:stCxn id="172" idx="3"/>
            <a:endCxn id="173" idx="1"/>
          </p:cNvCxnSpPr>
          <p:nvPr/>
        </p:nvCxnSpPr>
        <p:spPr>
          <a:xfrm rot="10800000" flipH="1">
            <a:off x="3714500" y="1449625"/>
            <a:ext cx="505800" cy="10755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rgbClr val="FFDB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" name="Google Shape;176;p7"/>
          <p:cNvCxnSpPr>
            <a:stCxn id="172" idx="3"/>
            <a:endCxn id="174" idx="1"/>
          </p:cNvCxnSpPr>
          <p:nvPr/>
        </p:nvCxnSpPr>
        <p:spPr>
          <a:xfrm>
            <a:off x="3714500" y="2525125"/>
            <a:ext cx="505800" cy="8865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rgbClr val="FFDB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8"/>
          <p:cNvPicPr preferRelativeResize="0"/>
          <p:nvPr/>
        </p:nvPicPr>
        <p:blipFill rotWithShape="1">
          <a:blip r:embed="rId4">
            <a:alphaModFix amt="71000"/>
          </a:blip>
          <a:srcRect b="14015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8"/>
          <p:cNvPicPr preferRelativeResize="0"/>
          <p:nvPr/>
        </p:nvPicPr>
        <p:blipFill rotWithShape="1">
          <a:blip r:embed="rId5">
            <a:alphaModFix/>
          </a:blip>
          <a:srcRect l="38362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8"/>
          <p:cNvPicPr preferRelativeResize="0"/>
          <p:nvPr/>
        </p:nvPicPr>
        <p:blipFill rotWithShape="1">
          <a:blip r:embed="rId6">
            <a:alphaModFix/>
          </a:blip>
          <a:srcRect l="80992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8"/>
          <p:cNvSpPr txBox="1"/>
          <p:nvPr/>
        </p:nvSpPr>
        <p:spPr>
          <a:xfrm>
            <a:off x="4705450" y="1483225"/>
            <a:ext cx="4212000" cy="2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Постановка задачи разработчику</a:t>
            </a:r>
            <a:endParaRPr sz="10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Определяют функции, которые должно выполнять приложение или его часть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5" name="Google Shape;185;p8"/>
          <p:cNvSpPr txBox="1"/>
          <p:nvPr/>
        </p:nvSpPr>
        <p:spPr>
          <a:xfrm>
            <a:off x="482425" y="1771800"/>
            <a:ext cx="7404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3000" b="1" i="0" u="none" strike="noStrike" cap="none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Функциональные</a:t>
            </a:r>
            <a:endParaRPr sz="3000" b="1" i="0" u="none" strike="noStrike" cap="none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3000" b="1" i="0" u="none" strike="noStrike" cap="none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требования</a:t>
            </a:r>
            <a:endParaRPr sz="3000" b="1" i="0" u="none" strike="noStrike" cap="none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6" name="Google Shape;186;p8"/>
          <p:cNvSpPr txBox="1"/>
          <p:nvPr/>
        </p:nvSpPr>
        <p:spPr>
          <a:xfrm>
            <a:off x="-362725" y="2961050"/>
            <a:ext cx="457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D9D2E9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должна делать программа?</a:t>
            </a:r>
            <a:endParaRPr sz="1400" b="0" i="0" u="none" strike="noStrike" cap="none">
              <a:solidFill>
                <a:srgbClr val="D9D2E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9"/>
          <p:cNvPicPr preferRelativeResize="0"/>
          <p:nvPr/>
        </p:nvPicPr>
        <p:blipFill rotWithShape="1">
          <a:blip r:embed="rId4">
            <a:alphaModFix amt="71000"/>
          </a:blip>
          <a:srcRect b="14015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9"/>
          <p:cNvPicPr preferRelativeResize="0"/>
          <p:nvPr/>
        </p:nvPicPr>
        <p:blipFill rotWithShape="1">
          <a:blip r:embed="rId5">
            <a:alphaModFix/>
          </a:blip>
          <a:srcRect l="38362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9"/>
          <p:cNvPicPr preferRelativeResize="0"/>
          <p:nvPr/>
        </p:nvPicPr>
        <p:blipFill rotWithShape="1">
          <a:blip r:embed="rId6">
            <a:alphaModFix/>
          </a:blip>
          <a:srcRect l="80992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9"/>
          <p:cNvSpPr txBox="1"/>
          <p:nvPr/>
        </p:nvSpPr>
        <p:spPr>
          <a:xfrm>
            <a:off x="4696350" y="1122225"/>
            <a:ext cx="4212000" cy="3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Определяют стандарты производительности, безопасности, масштабируемости и др</a:t>
            </a:r>
            <a:endParaRPr sz="10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Помогают разработчикам определять технические возможности и ограничения системы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5" name="Google Shape;195;p9"/>
          <p:cNvSpPr txBox="1"/>
          <p:nvPr/>
        </p:nvSpPr>
        <p:spPr>
          <a:xfrm>
            <a:off x="-362725" y="2961050"/>
            <a:ext cx="550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D9D2E9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должна работать программа?</a:t>
            </a:r>
            <a:endParaRPr sz="1400" b="0" i="0" u="none" strike="noStrike" cap="none">
              <a:solidFill>
                <a:srgbClr val="D9D2E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9"/>
          <p:cNvSpPr txBox="1"/>
          <p:nvPr/>
        </p:nvSpPr>
        <p:spPr>
          <a:xfrm>
            <a:off x="482425" y="1771800"/>
            <a:ext cx="7404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3000" b="1" i="0" u="none" strike="noStrike" cap="none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Нефункциональные</a:t>
            </a:r>
            <a:endParaRPr sz="3000" b="1" i="0" u="none" strike="noStrike" cap="none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3000" b="1" i="0" u="none" strike="noStrike" cap="none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требования</a:t>
            </a:r>
            <a:endParaRPr sz="3000" b="1" i="0" u="none" strike="noStrike" cap="none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0"/>
          <p:cNvPicPr preferRelativeResize="0"/>
          <p:nvPr/>
        </p:nvPicPr>
        <p:blipFill rotWithShape="1">
          <a:blip r:embed="rId4">
            <a:alphaModFix/>
          </a:blip>
          <a:srcRect l="33404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0"/>
          <p:cNvPicPr preferRelativeResize="0"/>
          <p:nvPr/>
        </p:nvPicPr>
        <p:blipFill rotWithShape="1">
          <a:blip r:embed="rId4">
            <a:alphaModFix/>
          </a:blip>
          <a:srcRect l="56318"/>
          <a:stretch/>
        </p:blipFill>
        <p:spPr>
          <a:xfrm>
            <a:off x="5143501" y="0"/>
            <a:ext cx="39941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27826" y="1889675"/>
            <a:ext cx="3588982" cy="350136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0"/>
          <p:cNvSpPr txBox="1">
            <a:spLocks noGrp="1"/>
          </p:cNvSpPr>
          <p:nvPr>
            <p:ph type="title" idx="4294967295"/>
          </p:nvPr>
        </p:nvSpPr>
        <p:spPr>
          <a:xfrm>
            <a:off x="171175" y="925350"/>
            <a:ext cx="8026800" cy="17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ru" sz="44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работать с </a:t>
            </a:r>
            <a:endParaRPr sz="44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800"/>
              <a:buNone/>
            </a:pPr>
            <a:r>
              <a:rPr lang="ru" sz="44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техническим заданием</a:t>
            </a:r>
            <a:endParaRPr sz="44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05" name="Google Shape;205;p10"/>
          <p:cNvPicPr preferRelativeResize="0"/>
          <p:nvPr/>
        </p:nvPicPr>
        <p:blipFill rotWithShape="1">
          <a:blip r:embed="rId6">
            <a:alphaModFix/>
          </a:blip>
          <a:srcRect l="38362" t="53596" r="52512" b="33234"/>
          <a:stretch/>
        </p:blipFill>
        <p:spPr>
          <a:xfrm>
            <a:off x="8573633" y="4649150"/>
            <a:ext cx="570368" cy="46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10"/>
          <p:cNvGrpSpPr/>
          <p:nvPr/>
        </p:nvGrpSpPr>
        <p:grpSpPr>
          <a:xfrm>
            <a:off x="6498000" y="2493475"/>
            <a:ext cx="2153322" cy="2097420"/>
            <a:chOff x="5894150" y="1770500"/>
            <a:chExt cx="2153322" cy="2097420"/>
          </a:xfrm>
        </p:grpSpPr>
        <p:pic>
          <p:nvPicPr>
            <p:cNvPr id="207" name="Google Shape;207;p10"/>
            <p:cNvPicPr preferRelativeResize="0"/>
            <p:nvPr/>
          </p:nvPicPr>
          <p:blipFill rotWithShape="1">
            <a:blip r:embed="rId7">
              <a:alphaModFix/>
            </a:blip>
            <a:srcRect t="-12007"/>
            <a:stretch/>
          </p:blipFill>
          <p:spPr>
            <a:xfrm>
              <a:off x="5894150" y="2528420"/>
              <a:ext cx="1192500" cy="13395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08" name="Google Shape;208;p1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110787" y="1770500"/>
              <a:ext cx="1646831" cy="94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1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022575" y="2803801"/>
              <a:ext cx="1024897" cy="713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1"/>
          <p:cNvPicPr preferRelativeResize="0"/>
          <p:nvPr/>
        </p:nvPicPr>
        <p:blipFill rotWithShape="1">
          <a:blip r:embed="rId4">
            <a:alphaModFix/>
          </a:blip>
          <a:srcRect l="38362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1"/>
          <p:cNvPicPr preferRelativeResize="0"/>
          <p:nvPr/>
        </p:nvPicPr>
        <p:blipFill rotWithShape="1">
          <a:blip r:embed="rId5">
            <a:alphaModFix/>
          </a:blip>
          <a:srcRect l="33404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1"/>
          <p:cNvSpPr txBox="1"/>
          <p:nvPr/>
        </p:nvSpPr>
        <p:spPr>
          <a:xfrm>
            <a:off x="540000" y="2229600"/>
            <a:ext cx="7956300" cy="16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1" i="0" u="none" strike="noStrike" cap="none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Тестировщик</a:t>
            </a:r>
            <a:r>
              <a:rPr lang="ru"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участвует в </a:t>
            </a:r>
            <a:r>
              <a:rPr lang="ru" sz="1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проверке</a:t>
            </a:r>
            <a:r>
              <a:rPr lang="ru"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 </a:t>
            </a:r>
            <a:r>
              <a:rPr lang="ru" sz="1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анализе</a:t>
            </a:r>
            <a:r>
              <a:rPr lang="ru"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требований, </a:t>
            </a:r>
            <a:r>
              <a:rPr lang="ru" sz="1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находит неясности</a:t>
            </a:r>
            <a:r>
              <a:rPr lang="ru"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 </a:t>
            </a:r>
            <a:r>
              <a:rPr lang="ru" sz="1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противоречия</a:t>
            </a:r>
            <a:r>
              <a:rPr lang="ru"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предоставляет </a:t>
            </a:r>
            <a:r>
              <a:rPr lang="ru" sz="1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отзыв о функциях</a:t>
            </a:r>
            <a:r>
              <a:rPr lang="ru"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 </a:t>
            </a:r>
            <a:r>
              <a:rPr lang="ru" sz="1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удобстве использования</a:t>
            </a:r>
            <a:r>
              <a:rPr lang="ru"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будущего приложения.</a:t>
            </a:r>
            <a:endParaRPr sz="16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7" name="Google Shape;217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6750" y="104888"/>
            <a:ext cx="1779651" cy="1227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412</Words>
  <Application>Microsoft Office PowerPoint</Application>
  <PresentationFormat>Экран (16:9)</PresentationFormat>
  <Paragraphs>77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Times New Roman</vt:lpstr>
      <vt:lpstr>IBM Plex Sans SemiBold</vt:lpstr>
      <vt:lpstr>IBM Plex Sans</vt:lpstr>
      <vt:lpstr>Simple Light</vt:lpstr>
      <vt:lpstr>Работа с  документацией</vt:lpstr>
      <vt:lpstr>Презентация PowerPoint</vt:lpstr>
      <vt:lpstr>Что такое  техническое  задание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Как работать с  техническим заданием</vt:lpstr>
      <vt:lpstr>Презентация PowerPoint</vt:lpstr>
      <vt:lpstr>Презентация PowerPoint</vt:lpstr>
      <vt:lpstr>Презентация PowerPoint</vt:lpstr>
      <vt:lpstr>Презентация PowerPoint</vt:lpstr>
      <vt:lpstr>Кем составляются  технические задания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Работа с  документацией</dc:title>
  <dc:creator>ноутбук</dc:creator>
  <cp:lastModifiedBy>ноутбук</cp:lastModifiedBy>
  <cp:revision>1</cp:revision>
  <dcterms:modified xsi:type="dcterms:W3CDTF">2022-08-03T15:33:01Z</dcterms:modified>
</cp:coreProperties>
</file>